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274" r:id="rId3"/>
    <p:sldId id="595" r:id="rId4"/>
    <p:sldId id="596" r:id="rId5"/>
    <p:sldId id="597" r:id="rId6"/>
    <p:sldId id="598" r:id="rId7"/>
    <p:sldId id="635" r:id="rId8"/>
    <p:sldId id="638" r:id="rId9"/>
    <p:sldId id="636" r:id="rId10"/>
    <p:sldId id="643" r:id="rId11"/>
    <p:sldId id="637" r:id="rId12"/>
    <p:sldId id="639" r:id="rId13"/>
    <p:sldId id="644" r:id="rId14"/>
    <p:sldId id="640" r:id="rId15"/>
    <p:sldId id="599" r:id="rId16"/>
    <p:sldId id="600" r:id="rId17"/>
    <p:sldId id="601" r:id="rId18"/>
    <p:sldId id="602" r:id="rId19"/>
    <p:sldId id="603" r:id="rId20"/>
    <p:sldId id="604" r:id="rId21"/>
    <p:sldId id="641" r:id="rId22"/>
    <p:sldId id="642" r:id="rId23"/>
    <p:sldId id="605" r:id="rId24"/>
    <p:sldId id="606" r:id="rId25"/>
    <p:sldId id="608" r:id="rId26"/>
    <p:sldId id="609" r:id="rId27"/>
    <p:sldId id="610" r:id="rId28"/>
    <p:sldId id="611" r:id="rId29"/>
    <p:sldId id="613" r:id="rId30"/>
    <p:sldId id="615" r:id="rId31"/>
    <p:sldId id="617" r:id="rId32"/>
    <p:sldId id="623" r:id="rId33"/>
    <p:sldId id="624" r:id="rId34"/>
    <p:sldId id="625" r:id="rId35"/>
    <p:sldId id="626" r:id="rId36"/>
    <p:sldId id="627" r:id="rId37"/>
    <p:sldId id="628" r:id="rId38"/>
    <p:sldId id="629" r:id="rId39"/>
    <p:sldId id="630" r:id="rId40"/>
    <p:sldId id="631" r:id="rId41"/>
    <p:sldId id="632" r:id="rId42"/>
    <p:sldId id="633" r:id="rId43"/>
    <p:sldId id="645" r:id="rId44"/>
    <p:sldId id="646" r:id="rId45"/>
    <p:sldId id="568" r:id="rId46"/>
    <p:sldId id="566" r:id="rId47"/>
    <p:sldId id="419" r:id="rId48"/>
    <p:sldId id="420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0" autoAdjust="0"/>
    <p:restoredTop sz="94533" autoAdjust="0"/>
  </p:normalViewPr>
  <p:slideViewPr>
    <p:cSldViewPr>
      <p:cViewPr>
        <p:scale>
          <a:sx n="70" d="100"/>
          <a:sy n="70" d="100"/>
        </p:scale>
        <p:origin x="-1123" y="-5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F0159-1B62-4728-B148-851A0ED4E327}" type="datetimeFigureOut">
              <a:rPr lang="en-US" smtClean="0"/>
              <a:t>11/5/2014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03576A23-E829-48F7-B46E-3A069D5DD7B7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54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7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0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770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9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53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3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B4633-2CBF-42D3-96BD-7A87EF2A658C}" type="datetime1">
              <a:rPr lang="en-US" smtClean="0"/>
              <a:t>11/5/2014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3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0BC3E8FC-A769-463D-9328-68DB6BE7E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AF1B8-42C4-45C7-B29F-86B991B4E917}" type="datetime1">
              <a:rPr lang="en-US" smtClean="0"/>
              <a:t>11/5/2014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perative_programming" TargetMode="External"/><Relationship Id="rId2" Type="http://schemas.openxmlformats.org/officeDocument/2006/relationships/hyperlink" Target="http://en.wikipedia.org/wiki/Functional_programm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softuni.bg/courses/javascript-oop/" TargetMode="External"/><Relationship Id="rId7" Type="http://schemas.openxmlformats.org/officeDocument/2006/relationships/image" Target="../media/image3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jpeg"/><Relationship Id="rId15" Type="http://schemas.openxmlformats.org/officeDocument/2006/relationships/image" Target="../media/image34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softwaregroup-bg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762000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Best Practices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05000"/>
            <a:ext cx="8144341" cy="1351028"/>
          </a:xfrm>
        </p:spPr>
        <p:txBody>
          <a:bodyPr>
            <a:normAutofit/>
          </a:bodyPr>
          <a:lstStyle/>
          <a:p>
            <a:r>
              <a:rPr lang="en-US" dirty="0"/>
              <a:t>Learn </a:t>
            </a:r>
            <a:r>
              <a:rPr lang="en-US" dirty="0" smtClean="0"/>
              <a:t>How to Write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Better Quality JavaScript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394605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35767"/>
            <a:ext cx="3187613" cy="331235"/>
          </a:xfrm>
        </p:spPr>
        <p:txBody>
          <a:bodyPr/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softuni.bg</a:t>
            </a:r>
            <a:endParaRPr lang="en-US" dirty="0"/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60413" y="4965699"/>
            <a:ext cx="3187614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25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3575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599" y="3581400"/>
            <a:ext cx="3378013" cy="2586055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34" y="3581400"/>
            <a:ext cx="3893078" cy="259080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025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aspirantcoder.com/wp-content/uploads/2012/12/walrus-cant-think-of-a-name-for-the-variable-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372" y="1143000"/>
            <a:ext cx="3584152" cy="340741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98408"/>
            <a:ext cx="11025928" cy="820600"/>
          </a:xfrm>
        </p:spPr>
        <p:txBody>
          <a:bodyPr/>
          <a:lstStyle/>
          <a:p>
            <a:r>
              <a:rPr lang="en-GB" dirty="0" smtClean="0"/>
              <a:t>JavaScript Hoisting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884" y="5754969"/>
            <a:ext cx="11025928" cy="722032"/>
          </a:xfrm>
        </p:spPr>
        <p:txBody>
          <a:bodyPr/>
          <a:lstStyle/>
          <a:p>
            <a:r>
              <a:rPr lang="en-GB" dirty="0" smtClean="0"/>
              <a:t>Moving the Declarations at the Function Start</a:t>
            </a:r>
            <a:endParaRPr lang="en-GB" dirty="0"/>
          </a:p>
        </p:txBody>
      </p:sp>
      <p:pic>
        <p:nvPicPr>
          <p:cNvPr id="4098" name="Picture 2" descr="http://ozeanmedia.com/wp-content/uploads/2013/10/125785006e16c35d26-300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10" y="1066800"/>
            <a:ext cx="3658476" cy="3658476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8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Variable declarations get hoisted to the top of their </a:t>
            </a:r>
            <a:r>
              <a:rPr lang="en-GB" dirty="0" smtClean="0"/>
              <a:t>scope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Their </a:t>
            </a:r>
            <a:r>
              <a:rPr lang="en-GB" dirty="0"/>
              <a:t>assignment does </a:t>
            </a:r>
            <a:r>
              <a:rPr lang="en-GB" dirty="0" smtClean="0"/>
              <a:t>not hoisted</a:t>
            </a:r>
          </a:p>
          <a:p>
            <a:pPr lvl="1"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 smtClean="0"/>
          </a:p>
          <a:p>
            <a:pPr>
              <a:lnSpc>
                <a:spcPct val="90000"/>
              </a:lnSpc>
            </a:pPr>
            <a:r>
              <a:rPr lang="en-GB" dirty="0" smtClean="0"/>
              <a:t>Function </a:t>
            </a:r>
            <a:r>
              <a:rPr lang="en-GB" dirty="0"/>
              <a:t>declarations hoist their name and the function </a:t>
            </a:r>
            <a:r>
              <a:rPr lang="en-GB" dirty="0" smtClean="0"/>
              <a:t>body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Hoisting</a:t>
            </a:r>
            <a:endParaRPr lang="en-GB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39174" y="2496503"/>
            <a:ext cx="4412237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console.log(a);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a = 5;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008812" y="2342612"/>
            <a:ext cx="4531463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var a;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console.log(a);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a = 5;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41412" y="2819400"/>
            <a:ext cx="1535374" cy="22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TextBox 8"/>
          <p:cNvSpPr txBox="1"/>
          <p:nvPr/>
        </p:nvSpPr>
        <p:spPr>
          <a:xfrm>
            <a:off x="5244120" y="2441302"/>
            <a:ext cx="1532667" cy="40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translated to</a:t>
            </a:r>
            <a:endParaRPr lang="en-GB" sz="2000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539175" y="4267201"/>
            <a:ext cx="441223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calculate()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calculateArea();</a:t>
            </a:r>
          </a:p>
          <a:p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function calculateArea()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console.log('Calculated');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008813" y="4267200"/>
            <a:ext cx="4531463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calculate()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calculateArea() {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   console.log('Calculated');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 }</a:t>
            </a:r>
          </a:p>
          <a:p>
            <a:endParaRPr lang="en-US" noProof="1" smtClean="0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calculateArea();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241411" y="5241614"/>
            <a:ext cx="1535376" cy="22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5244120" y="4837992"/>
            <a:ext cx="1677629" cy="40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translated to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8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Function expressions hoist only their name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>
              <a:spcBef>
                <a:spcPts val="0"/>
              </a:spcBef>
            </a:pPr>
            <a:r>
              <a:rPr lang="en-GB" dirty="0" smtClean="0"/>
              <a:t>Never use function declaration in non-function block (if, while…)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Hoisting (2)</a:t>
            </a:r>
            <a:endParaRPr lang="en-GB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65545" y="2140244"/>
            <a:ext cx="4233467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calc();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var calc = function calc()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implementation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192761" y="1986355"/>
            <a:ext cx="4373652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var calc;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calc();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calc </a:t>
            </a:r>
            <a:r>
              <a:rPr lang="en-US" noProof="1">
                <a:solidFill>
                  <a:srgbClr val="FBEEDC"/>
                </a:solidFill>
              </a:rPr>
              <a:t>= function calc() {</a:t>
            </a:r>
          </a:p>
          <a:p>
            <a:r>
              <a:rPr lang="en-US" noProof="1">
                <a:solidFill>
                  <a:srgbClr val="FBEEDC"/>
                </a:solidFill>
              </a:rPr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// implementation</a:t>
            </a:r>
          </a:p>
          <a:p>
            <a:r>
              <a:rPr lang="en-US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096449" y="2689622"/>
            <a:ext cx="1825300" cy="22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TextBox 8"/>
          <p:cNvSpPr txBox="1"/>
          <p:nvPr/>
        </p:nvSpPr>
        <p:spPr>
          <a:xfrm>
            <a:off x="5244120" y="2286000"/>
            <a:ext cx="1532667" cy="40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translated to</a:t>
            </a:r>
            <a:endParaRPr lang="en-GB" sz="2000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513463" y="1524000"/>
            <a:ext cx="2348129" cy="737901"/>
          </a:xfrm>
          <a:prstGeom prst="wedgeRoundRectCallout">
            <a:avLst>
              <a:gd name="adj1" fmla="val -92371"/>
              <a:gd name="adj2" fmla="val 771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Error: undefined is not a function</a:t>
            </a:r>
            <a:endParaRPr lang="en-US" sz="22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1078886" y="5385137"/>
            <a:ext cx="455832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if ( … ) {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function calc() { …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6094412" y="5385137"/>
            <a:ext cx="509172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if ( … ) {</a:t>
            </a:r>
          </a:p>
          <a:p>
            <a:r>
              <a:rPr lang="en-US" noProof="1">
                <a:solidFill>
                  <a:srgbClr val="FBEEDC"/>
                </a:solidFill>
              </a:rPr>
              <a:t> </a:t>
            </a:r>
            <a:r>
              <a:rPr lang="en-US" noProof="1" smtClean="0">
                <a:solidFill>
                  <a:srgbClr val="FBEEDC"/>
                </a:solidFill>
              </a:rPr>
              <a:t> var calc = function calc() { …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92" y="4717694"/>
            <a:ext cx="558313" cy="558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69" y="4728351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9684" y="4876800"/>
            <a:ext cx="10568728" cy="820600"/>
          </a:xfrm>
        </p:spPr>
        <p:txBody>
          <a:bodyPr/>
          <a:lstStyle/>
          <a:p>
            <a:r>
              <a:rPr lang="en-US" dirty="0" smtClean="0"/>
              <a:t>Scoping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59684" y="5754969"/>
            <a:ext cx="10568728" cy="719034"/>
          </a:xfrm>
        </p:spPr>
        <p:txBody>
          <a:bodyPr/>
          <a:lstStyle/>
          <a:p>
            <a:r>
              <a:rPr lang="en-US" dirty="0" smtClean="0"/>
              <a:t>Using Global, Function and Object Scope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4" y="1219200"/>
            <a:ext cx="4472728" cy="335454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1143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Scoping in JS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has only two types of scope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scope</a:t>
            </a:r>
          </a:p>
          <a:p>
            <a:pPr lvl="2"/>
            <a:r>
              <a:rPr lang="en-US" dirty="0" smtClean="0"/>
              <a:t>Function scope may be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scope </a:t>
            </a:r>
            <a:r>
              <a:rPr lang="en-US" dirty="0" smtClean="0"/>
              <a:t>when used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/>
            <a:r>
              <a:rPr lang="en-US" dirty="0" smtClean="0"/>
              <a:t>There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 block scope </a:t>
            </a:r>
            <a:r>
              <a:rPr lang="en-US" dirty="0" smtClean="0"/>
              <a:t>in JavaScript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/>
              <a:t> </a:t>
            </a:r>
            <a:r>
              <a:rPr lang="en-US" dirty="0" smtClean="0"/>
              <a:t>do not define a scope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 IIFE to define scope</a:t>
            </a:r>
          </a:p>
          <a:p>
            <a:r>
              <a:rPr lang="en-US" dirty="0" smtClean="0"/>
              <a:t>All JavaScript code, in all files, share the same global scope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Everything inside </a:t>
            </a:r>
            <a:r>
              <a:rPr lang="en-US" dirty="0" smtClean="0"/>
              <a:t>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"block scope" is actually outside this </a:t>
            </a:r>
            <a:r>
              <a:rPr lang="en-US" dirty="0" smtClean="0"/>
              <a:t>block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Both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printMsg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/>
              <a:t> are declared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</a:t>
            </a:r>
            <a:r>
              <a:rPr lang="en-US" dirty="0"/>
              <a:t>has no value, because the execution flow cannot reach the </a:t>
            </a: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Block Scope in JS</a:t>
            </a:r>
            <a:endParaRPr lang="en-US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832895" y="2362200"/>
            <a:ext cx="1059551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if (false)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var count = 15;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function printMsg(message)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console.log("Message: " + message + "!");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printMsg(count)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Message: undefined!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10244" y="2743200"/>
            <a:ext cx="3256168" cy="956508"/>
          </a:xfrm>
          <a:prstGeom prst="wedgeRoundRectCallout">
            <a:avLst>
              <a:gd name="adj1" fmla="val -65924"/>
              <a:gd name="adj2" fmla="val -193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count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printMsg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are defined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Fake "Block" Scope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23" y="1143000"/>
            <a:ext cx="58864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scope </a:t>
            </a:r>
            <a:r>
              <a:rPr lang="en-US" dirty="0" smtClean="0"/>
              <a:t>is the only scope where variables are temporary</a:t>
            </a:r>
          </a:p>
          <a:p>
            <a:pPr lvl="1"/>
            <a:r>
              <a:rPr lang="en-US" dirty="0" smtClean="0"/>
              <a:t>A variable, declared with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, does not exist outside of its function scope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062035" y="3124200"/>
            <a:ext cx="10061578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noProof="1" smtClean="0">
                <a:solidFill>
                  <a:srgbClr val="FBEEDC"/>
                </a:solidFill>
              </a:rPr>
              <a:t>(function(){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if (false) 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var count = 15;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function printMsg(message) {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  console.log("Message: " + message + "!");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  };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  }  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}());</a:t>
            </a:r>
          </a:p>
          <a:p>
            <a:r>
              <a:rPr lang="en-US" sz="2300" noProof="1" smtClean="0">
                <a:solidFill>
                  <a:srgbClr val="FBEEDC"/>
                </a:solidFill>
              </a:rPr>
              <a:t>printMsg(count); </a:t>
            </a:r>
            <a:r>
              <a:rPr lang="en-US" sz="2300" noProof="1" smtClean="0">
                <a:solidFill>
                  <a:schemeClr val="tx2">
                    <a:lumMod val="75000"/>
                  </a:schemeClr>
                </a:solidFill>
              </a:rPr>
              <a:t>// ReferenceError: printMsg is not defined</a:t>
            </a:r>
            <a:endParaRPr lang="en-US" sz="23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9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clubajax.org/wp-content/uploads/2011/11/HyperCu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68" y="1675004"/>
            <a:ext cx="8952960" cy="28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90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Naming Conventions </a:t>
            </a:r>
            <a:r>
              <a:rPr lang="en-US" dirty="0"/>
              <a:t>in </a:t>
            </a:r>
            <a:r>
              <a:rPr lang="en-US" dirty="0" smtClean="0"/>
              <a:t>JavaScript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Using Variables Correctly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Hoisting of Declarations</a:t>
            </a: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Scoping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Global / Function / Fake Block Scope</a:t>
            </a: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Duplicated Object Identifiers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The </a:t>
            </a:r>
            <a:r>
              <a:rPr lang="bg-BG" dirty="0" smtClean="0"/>
              <a:t>"</a:t>
            </a:r>
            <a:r>
              <a:rPr lang="en-US" dirty="0" smtClean="0"/>
              <a:t>this</a:t>
            </a:r>
            <a:r>
              <a:rPr lang="bg-BG" dirty="0" smtClean="0"/>
              <a:t>"</a:t>
            </a:r>
            <a:r>
              <a:rPr lang="en-US" dirty="0" smtClean="0"/>
              <a:t> Object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In </a:t>
            </a:r>
            <a:r>
              <a:rPr lang="en-US" dirty="0" smtClean="0"/>
              <a:t>Global / Function / Object Scope / Event Handlers</a:t>
            </a:r>
            <a:endParaRPr lang="en-US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Strict Mode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Think More Functionally in JavaScript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1484985"/>
            <a:ext cx="3657600" cy="3087015"/>
          </a:xfrm>
          <a:prstGeom prst="rect">
            <a:avLst/>
          </a:prstGeom>
          <a:effectLst>
            <a:softEdge rad="508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5257800"/>
            <a:ext cx="10873528" cy="914400"/>
          </a:xfrm>
        </p:spPr>
        <p:txBody>
          <a:bodyPr/>
          <a:lstStyle/>
          <a:p>
            <a:r>
              <a:rPr lang="en-GB" dirty="0"/>
              <a:t>Conditional Expressions &amp; </a:t>
            </a:r>
            <a:r>
              <a:rPr lang="en-GB" dirty="0" smtClean="0"/>
              <a:t>Equality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525270"/>
            <a:ext cx="4167928" cy="335153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382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!==</a:t>
            </a:r>
            <a:r>
              <a:rPr lang="en-GB" dirty="0" smtClean="0"/>
              <a:t> over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</a:p>
          <a:p>
            <a:r>
              <a:rPr lang="en-GB" dirty="0" smtClean="0"/>
              <a:t>Use shortcuts in conditional statements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Expressions &amp; Equality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98963" y="2974702"/>
            <a:ext cx="50813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(name !== '')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694711" y="2974702"/>
            <a:ext cx="441223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(name)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198963" y="4086695"/>
            <a:ext cx="50813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(name == '')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6694711" y="4086695"/>
            <a:ext cx="441223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(!name)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198963" y="5198688"/>
            <a:ext cx="50813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(number.length &gt; 0)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6694710" y="5198688"/>
            <a:ext cx="441223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if (number.length) { … }</a:t>
            </a:r>
            <a:endParaRPr lang="en-US" sz="2400" noProof="1">
              <a:solidFill>
                <a:srgbClr val="FBEED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8" y="2895600"/>
            <a:ext cx="558313" cy="558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3" y="3991897"/>
            <a:ext cx="558313" cy="558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" y="5119586"/>
            <a:ext cx="558313" cy="558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000" y="2914752"/>
            <a:ext cx="559412" cy="539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000" y="4001472"/>
            <a:ext cx="559412" cy="5391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000" y="5129161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Duplicated </a:t>
            </a:r>
            <a:r>
              <a:rPr lang="en-US" dirty="0"/>
              <a:t>Object Identifiers</a:t>
            </a:r>
          </a:p>
        </p:txBody>
      </p:sp>
      <p:pic>
        <p:nvPicPr>
          <p:cNvPr id="6146" name="Picture 2" descr="http://www.seomastering.com/myimages/img/Duplicate-cont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84" y="1770200"/>
            <a:ext cx="4777528" cy="31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39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careful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duplicate object identifiers </a:t>
            </a:r>
            <a:r>
              <a:rPr lang="en-US" dirty="0" smtClean="0"/>
              <a:t>in the shared JS global scope</a:t>
            </a:r>
          </a:p>
          <a:p>
            <a:pPr lvl="1"/>
            <a:r>
              <a:rPr lang="en-US" dirty="0" smtClean="0"/>
              <a:t>If two libraries / frameworks / JS files have a function with the same name, which one will be used?</a:t>
            </a:r>
          </a:p>
          <a:p>
            <a:r>
              <a:rPr lang="en-US" dirty="0" smtClean="0"/>
              <a:t>Prevent </a:t>
            </a:r>
            <a:r>
              <a:rPr lang="en-US" dirty="0"/>
              <a:t>duplicated identifiers </a:t>
            </a:r>
            <a:r>
              <a:rPr lang="en-US" dirty="0" smtClean="0"/>
              <a:t>by </a:t>
            </a:r>
            <a:r>
              <a:rPr lang="en-US" dirty="0"/>
              <a:t>using function </a:t>
            </a:r>
            <a:r>
              <a:rPr lang="en-US" dirty="0" smtClean="0"/>
              <a:t>scope or module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100" dirty="0" smtClean="0"/>
              <a:t>Expose </a:t>
            </a:r>
            <a:r>
              <a:rPr lang="en-US" sz="3100" dirty="0"/>
              <a:t>only the meaningful </a:t>
            </a:r>
            <a:r>
              <a:rPr lang="en-US" sz="3100" dirty="0" smtClean="0"/>
              <a:t>pieces through namespaces / modules</a:t>
            </a:r>
            <a:endParaRPr lang="en-US" sz="3100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Duplicated Object Identifiers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09635" y="5012407"/>
            <a:ext cx="10366378" cy="1388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jsConsole.write("Message");</a:t>
            </a:r>
          </a:p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document.write("Message");</a:t>
            </a:r>
          </a:p>
          <a:p>
            <a:pPr>
              <a:lnSpc>
                <a:spcPct val="110000"/>
              </a:lnSpc>
            </a:pPr>
            <a:r>
              <a:rPr lang="en-US" sz="2600" noProof="1" smtClean="0">
                <a:solidFill>
                  <a:srgbClr val="FBEEDC"/>
                </a:solidFill>
              </a:rPr>
              <a:t>database.write("Message");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Duplicated Object </a:t>
            </a:r>
            <a:r>
              <a:rPr lang="en-US" dirty="0"/>
              <a:t>Identifiers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seomastering.com/myimages/img/Duplicate-cont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84" y="1447800"/>
            <a:ext cx="4777528" cy="31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4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410200"/>
            <a:ext cx="8938472" cy="8206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Object</a:t>
            </a:r>
            <a:endParaRPr lang="en-US" dirty="0"/>
          </a:p>
        </p:txBody>
      </p:sp>
      <p:pic>
        <p:nvPicPr>
          <p:cNvPr id="7170" name="Picture 2" descr="http://static.comicvine.com/uploads/original/11/117571/3666082-you+believe+th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371600"/>
            <a:ext cx="3155527" cy="354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8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object has a different value depending on the scope: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unction scope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dirty="0" smtClean="0"/>
              <a:t> object, when is called 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created object, when is called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bject scope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=== current object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lobal scope</a:t>
            </a:r>
          </a:p>
          <a:p>
            <a:pPr lvl="2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dirty="0" smtClean="0"/>
              <a:t> (in browser)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dirty="0" smtClean="0"/>
              <a:t> (in Node.js) 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vent handlers</a:t>
            </a:r>
            <a:endParaRPr lang="bg-BG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</a:t>
            </a:r>
            <a:r>
              <a:rPr lang="en-GB" dirty="0" smtClean="0"/>
              <a:t>holds the event source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"this" Object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global scope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means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 scope</a:t>
            </a:r>
          </a:p>
          <a:p>
            <a:pPr lvl="1"/>
            <a:r>
              <a:rPr lang="en-US" dirty="0" smtClean="0"/>
              <a:t>i.e.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dirty="0" smtClean="0"/>
              <a:t> in browser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i.e.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dirty="0" smtClean="0"/>
              <a:t> in Node.js</a:t>
            </a:r>
          </a:p>
          <a:p>
            <a:endParaRPr lang="en-US" dirty="0" smtClean="0"/>
          </a:p>
          <a:p>
            <a:r>
              <a:rPr lang="en-US" dirty="0" smtClean="0"/>
              <a:t>These work exactly the same</a:t>
            </a:r>
            <a:br>
              <a:rPr lang="en-US" dirty="0" smtClean="0"/>
            </a:br>
            <a:r>
              <a:rPr lang="en-US" dirty="0" smtClean="0"/>
              <a:t>when in global scope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Global Scope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91588" y="2590800"/>
            <a:ext cx="95748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console.log(this === window)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logs true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6170612" y="5334000"/>
            <a:ext cx="4495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sz="2400" noProof="1" smtClean="0">
                <a:solidFill>
                  <a:srgbClr val="FBEEDC"/>
                </a:solidFill>
              </a:rPr>
              <a:t> message = 'Hello</a:t>
            </a:r>
            <a:r>
              <a:rPr lang="en-US" sz="2400" noProof="1">
                <a:solidFill>
                  <a:srgbClr val="FBEEDC"/>
                </a:solidFill>
              </a:rPr>
              <a:t>';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6170612" y="5952621"/>
            <a:ext cx="4495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window</a:t>
            </a:r>
            <a:r>
              <a:rPr lang="en-US" sz="2400" noProof="1" smtClean="0">
                <a:solidFill>
                  <a:srgbClr val="FBEEDC"/>
                </a:solidFill>
              </a:rPr>
              <a:t>.message = 'Hello</a:t>
            </a:r>
            <a:r>
              <a:rPr lang="en-US" sz="2400" noProof="1">
                <a:solidFill>
                  <a:srgbClr val="FBEEDC"/>
                </a:solidFill>
              </a:rPr>
              <a:t>';</a:t>
            </a: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6170612" y="4724400"/>
            <a:ext cx="4495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400" noProof="1" smtClean="0">
                <a:solidFill>
                  <a:srgbClr val="FBEEDC"/>
                </a:solidFill>
              </a:rPr>
              <a:t>.message = 'Hello</a:t>
            </a:r>
            <a:r>
              <a:rPr lang="en-US" sz="2400" noProof="1">
                <a:solidFill>
                  <a:srgbClr val="FBEEDC"/>
                </a:solidFill>
              </a:rPr>
              <a:t>';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091588" y="3943290"/>
            <a:ext cx="95748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console.log(this === global)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logs true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7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scope </a:t>
            </a:r>
            <a:r>
              <a:rPr lang="en-US" dirty="0" smtClean="0"/>
              <a:t>almost always means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 of the function</a:t>
            </a:r>
          </a:p>
          <a:p>
            <a:pPr lvl="1"/>
            <a:r>
              <a:rPr lang="en-US" dirty="0" smtClean="0"/>
              <a:t>If the function is in the global scope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means the global scope</a:t>
            </a:r>
          </a:p>
          <a:p>
            <a:pPr lvl="1"/>
            <a:r>
              <a:rPr lang="en-US" dirty="0" smtClean="0"/>
              <a:t>In object scope </a:t>
            </a:r>
            <a:r>
              <a:rPr lang="en-US" dirty="0">
                <a:effectLst/>
              </a:rPr>
              <a:t>–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means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itself</a:t>
            </a:r>
          </a:p>
          <a:p>
            <a:pPr lvl="2"/>
            <a:r>
              <a:rPr lang="en-US" dirty="0" smtClean="0"/>
              <a:t>Later in this presentation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Function Scope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138236" y="4572000"/>
            <a:ext cx="9909176" cy="17697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(function createAndSetVariable(number)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this.number = number;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}(5));</a:t>
            </a:r>
          </a:p>
          <a:p>
            <a:pPr>
              <a:spcBef>
                <a:spcPts val="600"/>
              </a:spcBef>
            </a:pPr>
            <a:r>
              <a:rPr lang="en-US" sz="2600" noProof="1" smtClean="0">
                <a:solidFill>
                  <a:srgbClr val="FBEEDC"/>
                </a:solidFill>
              </a:rPr>
              <a:t>console.log(number); // logs 5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89812" y="5257800"/>
            <a:ext cx="2895600" cy="914400"/>
          </a:xfrm>
          <a:prstGeom prst="wedgeRoundRectCallout">
            <a:avLst>
              <a:gd name="adj1" fmla="val -69249"/>
              <a:gd name="adj2" fmla="val -380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means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1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scope is created when a function is called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rules that </a:t>
            </a:r>
            <a:r>
              <a:rPr lang="en-US" dirty="0"/>
              <a:t>apply </a:t>
            </a:r>
            <a:r>
              <a:rPr lang="en-US" dirty="0" smtClean="0"/>
              <a:t>are the same as with regular function call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sz="3000" dirty="0"/>
              <a:t>Except for the value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>
              <a:lnSpc>
                <a:spcPct val="100000"/>
              </a:lnSpc>
            </a:pP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dirty="0"/>
              <a:t>Always beware of PascalCase-named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is a reason for that</a:t>
            </a:r>
            <a:r>
              <a:rPr lang="en-US" dirty="0" smtClean="0"/>
              <a:t>!</a:t>
            </a:r>
          </a:p>
          <a:p>
            <a:pPr>
              <a:lnSpc>
                <a:spcPct val="100000"/>
              </a:lnSpc>
            </a:pP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Object Scope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1065212" y="3164919"/>
            <a:ext cx="99060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Person(fname, lname)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this.fname = fname;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this.lname = lname;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noProof="1" smtClean="0">
                <a:solidFill>
                  <a:srgbClr val="FBEEDC"/>
                </a:solidFill>
              </a:rPr>
              <a:t>var person = new Person();</a:t>
            </a:r>
          </a:p>
          <a:p>
            <a:pPr>
              <a:spcBef>
                <a:spcPts val="600"/>
              </a:spcBef>
            </a:pPr>
            <a:r>
              <a:rPr lang="en-US" noProof="1" smtClean="0">
                <a:solidFill>
                  <a:srgbClr val="FBEEDC"/>
                </a:solidFill>
              </a:rPr>
              <a:t>var invalidPerson = Person();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61012" y="3504148"/>
            <a:ext cx="3581400" cy="915452"/>
          </a:xfrm>
          <a:prstGeom prst="wedgeRoundRectCallout">
            <a:avLst>
              <a:gd name="adj1" fmla="val -67087"/>
              <a:gd name="adj2" fmla="val 623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means an instance of the person object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865812" y="4608533"/>
            <a:ext cx="3733800" cy="476310"/>
          </a:xfrm>
          <a:prstGeom prst="wedgeRoundRectCallout">
            <a:avLst>
              <a:gd name="adj1" fmla="val -63678"/>
              <a:gd name="adj2" fmla="val 323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means the window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12084" y="5410200"/>
            <a:ext cx="9806728" cy="838200"/>
          </a:xfrm>
        </p:spPr>
        <p:txBody>
          <a:bodyPr/>
          <a:lstStyle/>
          <a:p>
            <a:r>
              <a:rPr lang="en-US" dirty="0" smtClean="0"/>
              <a:t>Naming Conventions in JavaScript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84" y="1519936"/>
            <a:ext cx="5234728" cy="34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4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an event handler means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 source </a:t>
            </a:r>
            <a:r>
              <a:rPr lang="en-US" dirty="0"/>
              <a:t>(the DOM element that the event was fired on)</a:t>
            </a:r>
          </a:p>
          <a:p>
            <a:pPr lvl="1"/>
            <a:r>
              <a:rPr lang="en-US" dirty="0" smtClean="0"/>
              <a:t>i.e. if a click event fires on some button,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means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clicked button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"this" in Event Handlers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138236" y="3810000"/>
            <a:ext cx="99091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button = document.getElementById('button');</a:t>
            </a:r>
          </a:p>
          <a:p>
            <a:endParaRPr lang="en-US" sz="2400" noProof="1" smtClean="0">
              <a:solidFill>
                <a:srgbClr val="FBEEDC"/>
              </a:solidFill>
            </a:endParaRPr>
          </a:p>
          <a:p>
            <a:r>
              <a:rPr lang="en-US" sz="2400" noProof="1" smtClean="0">
                <a:solidFill>
                  <a:srgbClr val="FBEEDC"/>
                </a:solidFill>
              </a:rPr>
              <a:t>button.addEventListener</a:t>
            </a:r>
            <a:r>
              <a:rPr lang="en-US" sz="2400" noProof="1">
                <a:solidFill>
                  <a:srgbClr val="FBEEDC"/>
                </a:solidFill>
              </a:rPr>
              <a:t>('click', function </a:t>
            </a:r>
            <a:r>
              <a:rPr lang="en-US" sz="2400" noProof="1" smtClean="0">
                <a:solidFill>
                  <a:srgbClr val="FBEEDC"/>
                </a:solidFill>
              </a:rPr>
              <a:t>(ev) {</a:t>
            </a:r>
            <a:endParaRPr lang="en-US" sz="2400" noProof="1">
              <a:solidFill>
                <a:srgbClr val="FBEEDC"/>
              </a:solidFill>
            </a:endParaRPr>
          </a:p>
          <a:p>
            <a:r>
              <a:rPr lang="en-US" sz="2400" noProof="1">
                <a:solidFill>
                  <a:srgbClr val="FBEEDC"/>
                </a:solidFill>
              </a:rPr>
              <a:t>  console.log(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this === button</a:t>
            </a:r>
            <a:r>
              <a:rPr lang="en-US" sz="2400" noProof="1">
                <a:solidFill>
                  <a:srgbClr val="FBEEDC"/>
                </a:solidFill>
              </a:rPr>
              <a:t>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// logs true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}, false);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Strict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Just </a:t>
            </a:r>
            <a:r>
              <a:rPr lang="en-US" b="1" dirty="0" smtClean="0"/>
              <a:t>'use strict'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84" y="1298488"/>
            <a:ext cx="3253528" cy="325352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1253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Strict mode </a:t>
            </a:r>
            <a:r>
              <a:rPr lang="en-US" sz="3600" dirty="0"/>
              <a:t>is a nice subset of the JavaScript functionality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Removes some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bad parts </a:t>
            </a:r>
            <a:r>
              <a:rPr lang="en-US" dirty="0"/>
              <a:t>of JavaScript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Adds parts of yet-to-be ECMAScript versions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sz="3600" dirty="0" smtClean="0"/>
              <a:t>Strict </a:t>
            </a:r>
            <a:r>
              <a:rPr lang="en-US" sz="3600" dirty="0"/>
              <a:t>mode changes both syntax and runtime behavior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Makes changes to the syntax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prevent silent errors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Restricts functionality to remove bad JS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Makes the transition to new JS features more seamless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Mode in JS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912812" y="3200400"/>
            <a:ext cx="10363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'use strict'</a:t>
            </a:r>
            <a:endParaRPr lang="en-US" sz="26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5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Strict mode can be used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For the whole script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Per-function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If used for the whole scripts, everything is in strict mode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Not a good idea, since a third-party script may fail in strict mode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Better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 IIFE and per-function strict mode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That way only your code will run in strict mode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Mode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5180012" y="1447324"/>
            <a:ext cx="3276600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'use strict';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function </a:t>
            </a:r>
            <a:r>
              <a:rPr lang="en-US" sz="2200" noProof="1">
                <a:solidFill>
                  <a:srgbClr val="FBEEDC"/>
                </a:solidFill>
              </a:rPr>
              <a:t>f1() { … }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function </a:t>
            </a:r>
            <a:r>
              <a:rPr lang="en-US" sz="2200" noProof="1" smtClean="0">
                <a:solidFill>
                  <a:srgbClr val="FBEEDC"/>
                </a:solidFill>
              </a:rPr>
              <a:t>f2() </a:t>
            </a:r>
            <a:r>
              <a:rPr lang="en-US" sz="2200" noProof="1">
                <a:solidFill>
                  <a:srgbClr val="FBEEDC"/>
                </a:solidFill>
              </a:rPr>
              <a:t>{ … }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function </a:t>
            </a:r>
            <a:r>
              <a:rPr lang="en-US" sz="2200" noProof="1" smtClean="0">
                <a:solidFill>
                  <a:srgbClr val="FBEEDC"/>
                </a:solidFill>
              </a:rPr>
              <a:t>f3() </a:t>
            </a:r>
            <a:r>
              <a:rPr lang="en-US" sz="2200" noProof="1">
                <a:solidFill>
                  <a:srgbClr val="FBEEDC"/>
                </a:solidFill>
              </a:rPr>
              <a:t>{ … </a:t>
            </a:r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837612" y="1447562"/>
            <a:ext cx="2667000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</a:t>
            </a:r>
            <a:r>
              <a:rPr lang="en-US" sz="2200" noProof="1">
                <a:solidFill>
                  <a:srgbClr val="FBEEDC"/>
                </a:solidFill>
              </a:rPr>
              <a:t>f1() { </a:t>
            </a:r>
            <a:endParaRPr lang="en-US" sz="2200" noProof="1" smtClean="0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  'use </a:t>
            </a:r>
            <a:r>
              <a:rPr lang="en-US" sz="2200" noProof="1">
                <a:solidFill>
                  <a:srgbClr val="FBEEDC"/>
                </a:solidFill>
              </a:rPr>
              <a:t>strict';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  …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Some of the characteristics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strict mode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Converts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silent errors to exceptions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Trying to change the value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Deleting the prototype of an object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Makes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undefined inside a function scope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function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scope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is equal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en-US" dirty="0" smtClean="0"/>
              <a:t>, instead of the parent this object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Forbids octal syntax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020</a:t>
            </a:r>
            <a:r>
              <a:rPr lang="en-US" dirty="0" smtClean="0"/>
              <a:t> would be invalid)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Prevents variable declaration 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Mode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Strict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84" y="1143000"/>
            <a:ext cx="3558328" cy="355832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3610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JavaScript Execution Order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283" y="1524000"/>
            <a:ext cx="3810330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2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As we know, JavaScript executes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per-line-reached basis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execution flow goes from top to bottom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Imagine all loaded JavaScript files, merged together in one really big JavaScript file is executed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JavaScript line of code is executed, when it is reached in the execution process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Yet execution may take time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Time that is not pleasant to the user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and When JavaScript Executes?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500" dirty="0" smtClean="0"/>
              <a:t>Start execution of JavaScript, when the Web page is ready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And there is an event for that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500" dirty="0" smtClean="0"/>
              <a:t>Or</a:t>
            </a:r>
            <a:r>
              <a:rPr lang="en-US" sz="3500" dirty="0"/>
              <a:t>, if using jQuery, we can use its load event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500" dirty="0"/>
              <a:t>Loading the script at the end of the load time, ensures that all the DOM is already </a:t>
            </a:r>
            <a:r>
              <a:rPr lang="en-US" sz="3500" dirty="0" smtClean="0"/>
              <a:t>rendered</a:t>
            </a:r>
            <a:endParaRPr lang="en-US" sz="3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 – Best Practices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9012" y="4523096"/>
            <a:ext cx="102108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$(document).ready(function(){});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$(function(){});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89012" y="2438400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window.onload = function()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//do the code preparations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4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d13yacurqjgara.cloudfront.net/users/18886/screenshots/1027635/load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84" y="1295400"/>
            <a:ext cx="5539528" cy="4154646"/>
          </a:xfrm>
          <a:prstGeom prst="rect">
            <a:avLst/>
          </a:prstGeom>
          <a:noFill/>
          <a:effectLst>
            <a:softEdge rad="647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5455096"/>
            <a:ext cx="10721128" cy="820600"/>
          </a:xfrm>
        </p:spPr>
        <p:txBody>
          <a:bodyPr/>
          <a:lstStyle/>
          <a:p>
            <a:r>
              <a:rPr lang="en-US" dirty="0" smtClean="0"/>
              <a:t>JavaScript Loading in the HTML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In JavaScript almost everything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Variables, functions, properties, arrays, objects, modules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Use a leading underscore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 when naming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en-US" dirty="0" smtClean="0"/>
              <a:t> properties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Conventions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214435" y="2590800"/>
            <a:ext cx="975677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200" noProof="1" smtClean="0">
                <a:solidFill>
                  <a:srgbClr val="FBEEDC"/>
                </a:solidFill>
              </a:rPr>
              <a:t> = 5;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(message){ … 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200" noProof="1" smtClean="0">
                <a:solidFill>
                  <a:srgbClr val="FBEEDC"/>
                </a:solidFill>
              </a:rPr>
              <a:t> = [];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arr.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200" noProof="1" smtClean="0">
                <a:solidFill>
                  <a:srgbClr val="FBEEDC"/>
                </a:solidFill>
              </a:rPr>
              <a:t>();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controls</a:t>
            </a:r>
            <a:r>
              <a:rPr lang="en-US" sz="2200" noProof="1" smtClean="0">
                <a:solidFill>
                  <a:srgbClr val="FBEEDC"/>
                </a:solidFill>
              </a:rPr>
              <a:t> = (function(){ … } ());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214435" y="5257800"/>
            <a:ext cx="975677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Person(name) {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this.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_name</a:t>
            </a:r>
            <a:r>
              <a:rPr lang="en-US" sz="2200" noProof="1" smtClean="0">
                <a:solidFill>
                  <a:srgbClr val="FBEEDC"/>
                </a:solidFill>
              </a:rPr>
              <a:t> = name;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question is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Where to load the JavaScript?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Load the JS in the HTML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dirty="0" smtClean="0"/>
              <a:t> section?</a:t>
            </a:r>
          </a:p>
          <a:p>
            <a:pPr lvl="1"/>
            <a:r>
              <a:rPr lang="en-US" dirty="0" smtClean="0"/>
              <a:t>Load the JS at the end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dirty="0" smtClean="0"/>
              <a:t> element?</a:t>
            </a:r>
          </a:p>
          <a:p>
            <a:pPr lvl="1"/>
            <a:r>
              <a:rPr lang="en-US" dirty="0" smtClean="0"/>
              <a:t>Load the JS somewhere in the document</a:t>
            </a:r>
            <a:r>
              <a:rPr lang="bg-BG" dirty="0" smtClean="0"/>
              <a:t>?</a:t>
            </a:r>
            <a:endParaRPr lang="en-US" dirty="0" smtClean="0"/>
          </a:p>
          <a:p>
            <a:r>
              <a:rPr lang="en-US" dirty="0" smtClean="0"/>
              <a:t>All JavaScript files have the same global scope, so it really doesn't matter?</a:t>
            </a:r>
          </a:p>
          <a:p>
            <a:pPr lvl="1"/>
            <a:r>
              <a:rPr lang="en-US" dirty="0" smtClean="0"/>
              <a:t>No, it does matter!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 of loading </a:t>
            </a:r>
            <a:r>
              <a:rPr lang="en-US" dirty="0" smtClean="0"/>
              <a:t>HTML, CSS, and JS scripts is important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Loading in the HTML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500" dirty="0" smtClean="0"/>
              <a:t>There are two common places to load the JavaScript files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 the HTML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 the end of the body element</a:t>
            </a:r>
          </a:p>
          <a:p>
            <a:pPr>
              <a:lnSpc>
                <a:spcPct val="110000"/>
              </a:lnSpc>
            </a:pPr>
            <a:r>
              <a:rPr lang="en-US" sz="3500" dirty="0" smtClean="0"/>
              <a:t>What is really the difference?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Performance!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Loading of large script file at the </a:t>
            </a:r>
            <a:r>
              <a:rPr lang="en-US" dirty="0" smtClean="0"/>
              <a:t>header</a:t>
            </a:r>
            <a:r>
              <a:rPr lang="en-US" dirty="0"/>
              <a:t>, freezes the </a:t>
            </a:r>
            <a:r>
              <a:rPr lang="en-US" dirty="0" smtClean="0"/>
              <a:t>Web page</a:t>
            </a:r>
            <a:endParaRPr lang="bg-BG" dirty="0" smtClean="0"/>
          </a:p>
          <a:p>
            <a:pPr lvl="2">
              <a:lnSpc>
                <a:spcPct val="110000"/>
              </a:lnSpc>
            </a:pPr>
            <a:r>
              <a:rPr lang="en-US" dirty="0"/>
              <a:t>Better </a:t>
            </a:r>
            <a:r>
              <a:rPr lang="en-GB" dirty="0"/>
              <a:t>load your JavaScript at the end of the body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 smtClean="0"/>
              <a:t>This will show rendered HTML and CSS before the scripts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At the end load </a:t>
            </a:r>
            <a:r>
              <a:rPr lang="en-US" dirty="0"/>
              <a:t>your </a:t>
            </a:r>
            <a:r>
              <a:rPr lang="en-US" dirty="0" smtClean="0"/>
              <a:t>JavaScript code, and run it at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document.ready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Load in the HTML File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4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6884" y="4908503"/>
            <a:ext cx="9197128" cy="1568497"/>
          </a:xfrm>
        </p:spPr>
        <p:txBody>
          <a:bodyPr/>
          <a:lstStyle/>
          <a:p>
            <a:r>
              <a:rPr lang="en-GB" dirty="0" smtClean="0"/>
              <a:t>Think More Functionally</a:t>
            </a:r>
            <a:br>
              <a:rPr lang="en-GB" dirty="0" smtClean="0"/>
            </a:br>
            <a:r>
              <a:rPr lang="en-GB" dirty="0" smtClean="0"/>
              <a:t>in JavaScript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21" y="1219200"/>
            <a:ext cx="2563854" cy="3361496"/>
          </a:xfrm>
          <a:prstGeom prst="rect">
            <a:avLst/>
          </a:prstGeom>
          <a:scene3d>
            <a:camera prst="orthographicFront">
              <a:rot lat="1200000" lon="1200000" rev="0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58315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/>
              <a:t>Use more </a:t>
            </a:r>
            <a:r>
              <a:rPr lang="en-GB" dirty="0" smtClean="0">
                <a:hlinkClick r:id="rId2"/>
              </a:rPr>
              <a:t>functional</a:t>
            </a:r>
            <a:r>
              <a:rPr lang="en-GB" dirty="0" smtClean="0"/>
              <a:t> versus </a:t>
            </a:r>
            <a:r>
              <a:rPr lang="en-GB" dirty="0" smtClean="0">
                <a:hlinkClick r:id="rId3"/>
              </a:rPr>
              <a:t>imperative</a:t>
            </a:r>
            <a:r>
              <a:rPr lang="en-GB" dirty="0" smtClean="0"/>
              <a:t> programming in JS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Log numbers with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 smtClean="0"/>
              <a:t>-loop</a:t>
            </a:r>
          </a:p>
          <a:p>
            <a:pPr lvl="1">
              <a:lnSpc>
                <a:spcPct val="100000"/>
              </a:lnSpc>
            </a:pPr>
            <a:endParaRPr lang="en-GB" dirty="0"/>
          </a:p>
          <a:p>
            <a:pPr lvl="1">
              <a:lnSpc>
                <a:spcPct val="100000"/>
              </a:lnSpc>
            </a:pPr>
            <a:endParaRPr lang="en-GB" dirty="0" smtClean="0"/>
          </a:p>
          <a:p>
            <a:pPr lvl="1">
              <a:lnSpc>
                <a:spcPct val="100000"/>
              </a:lnSpc>
            </a:pPr>
            <a:endParaRPr lang="en-GB" dirty="0"/>
          </a:p>
          <a:p>
            <a:pPr lvl="1">
              <a:lnSpc>
                <a:spcPct val="100000"/>
              </a:lnSpc>
            </a:pPr>
            <a:endParaRPr lang="en-GB" dirty="0" smtClean="0"/>
          </a:p>
          <a:p>
            <a:pPr lvl="1">
              <a:lnSpc>
                <a:spcPct val="100000"/>
              </a:lnSpc>
            </a:pPr>
            <a:r>
              <a:rPr lang="en-GB" dirty="0" smtClean="0"/>
              <a:t>Log numbers with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GB" dirty="0" smtClean="0"/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Functional in JavaScript</a:t>
            </a:r>
            <a:endParaRPr lang="en-GB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955164" y="5791200"/>
            <a:ext cx="1027532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noProof="1">
                <a:solidFill>
                  <a:srgbClr val="FBEEDC"/>
                </a:solidFill>
              </a:rPr>
              <a:t>numbers</a:t>
            </a:r>
            <a:r>
              <a:rPr lang="en-GB" sz="2400" noProof="1" smtClean="0">
                <a:solidFill>
                  <a:srgbClr val="FBEEDC"/>
                </a:solidFill>
              </a:rPr>
              <a:t>.forEach(console.log</a:t>
            </a:r>
            <a:r>
              <a:rPr lang="en-GB" sz="2400" noProof="1">
                <a:solidFill>
                  <a:srgbClr val="FBEEDC"/>
                </a:solidFill>
              </a:rPr>
              <a:t>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955164" y="2699319"/>
            <a:ext cx="10275320" cy="21012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2400" noProof="1" smtClean="0">
                <a:solidFill>
                  <a:srgbClr val="FBEEDC"/>
                </a:solidFill>
              </a:rPr>
              <a:t>var numbers = [12</a:t>
            </a:r>
            <a:r>
              <a:rPr lang="en-GB" sz="2400" noProof="1">
                <a:solidFill>
                  <a:srgbClr val="FBEEDC"/>
                </a:solidFill>
              </a:rPr>
              <a:t>, 32, 23</a:t>
            </a:r>
            <a:r>
              <a:rPr lang="en-GB" sz="2400" noProof="1" smtClean="0">
                <a:solidFill>
                  <a:srgbClr val="FBEEDC"/>
                </a:solidFill>
              </a:rPr>
              <a:t>];</a:t>
            </a:r>
          </a:p>
          <a:p>
            <a:pPr>
              <a:lnSpc>
                <a:spcPct val="110000"/>
              </a:lnSpc>
            </a:pPr>
            <a:r>
              <a:rPr lang="en-GB" sz="2400" noProof="1" smtClean="0">
                <a:solidFill>
                  <a:srgbClr val="FBEEDC"/>
                </a:solidFill>
              </a:rPr>
              <a:t>for(var i = 0; i &lt; </a:t>
            </a:r>
            <a:r>
              <a:rPr lang="en-GB" sz="2400" noProof="1">
                <a:solidFill>
                  <a:srgbClr val="FBEEDC"/>
                </a:solidFill>
              </a:rPr>
              <a:t>numbers</a:t>
            </a:r>
            <a:r>
              <a:rPr lang="en-GB" sz="2400" noProof="1" smtClean="0">
                <a:solidFill>
                  <a:srgbClr val="FBEEDC"/>
                </a:solidFill>
              </a:rPr>
              <a:t>.length; i += 1) {</a:t>
            </a:r>
          </a:p>
          <a:p>
            <a:pPr>
              <a:lnSpc>
                <a:spcPct val="110000"/>
              </a:lnSpc>
            </a:pPr>
            <a:r>
              <a:rPr lang="en-GB" sz="2400" noProof="1">
                <a:solidFill>
                  <a:srgbClr val="FBEEDC"/>
                </a:solidFill>
              </a:rPr>
              <a:t> </a:t>
            </a:r>
            <a:r>
              <a:rPr lang="en-GB" sz="2400" noProof="1" smtClean="0">
                <a:solidFill>
                  <a:srgbClr val="FBEEDC"/>
                </a:solidFill>
              </a:rPr>
              <a:t> var number = nums[i];</a:t>
            </a:r>
          </a:p>
          <a:p>
            <a:pPr>
              <a:lnSpc>
                <a:spcPct val="110000"/>
              </a:lnSpc>
            </a:pPr>
            <a:r>
              <a:rPr lang="en-GB" sz="2400" noProof="1">
                <a:solidFill>
                  <a:srgbClr val="FBEEDC"/>
                </a:solidFill>
              </a:rPr>
              <a:t> </a:t>
            </a:r>
            <a:r>
              <a:rPr lang="en-GB" sz="2400" noProof="1" smtClean="0">
                <a:solidFill>
                  <a:srgbClr val="FBEEDC"/>
                </a:solidFill>
              </a:rPr>
              <a:t> console.log(number);</a:t>
            </a:r>
            <a:endParaRPr lang="en-GB" sz="24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GB" sz="2400" noProof="1" smtClean="0">
                <a:solidFill>
                  <a:srgbClr val="FBEEDC"/>
                </a:solidFill>
              </a:rPr>
              <a:t>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502" y="2895600"/>
            <a:ext cx="558313" cy="558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12" y="5633039"/>
            <a:ext cx="559412" cy="5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1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Beware of variables and hoisting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Beware of scoping (no block scope in JS)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Functional and global scope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Beware of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</a:t>
            </a:r>
            <a:r>
              <a:rPr lang="en-US" dirty="0" smtClean="0">
                <a:sym typeface="Wingdings" panose="05000000000000000000" pitchFamily="2" charset="2"/>
              </a:rPr>
              <a:t> may have many meanings in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g</a:t>
            </a:r>
            <a:r>
              <a:rPr lang="en-US" dirty="0" smtClean="0"/>
              <a:t>lobal / function / object scope /</a:t>
            </a:r>
            <a:br>
              <a:rPr lang="en-US" dirty="0" smtClean="0"/>
            </a:br>
            <a:r>
              <a:rPr lang="en-US" dirty="0" smtClean="0"/>
              <a:t>event handlers</a:t>
            </a:r>
            <a:endParaRPr lang="en-US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sym typeface="Wingdings" panose="05000000000000000000" pitchFamily="2" charset="2"/>
              </a:rPr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'strict mode'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307" y="1295400"/>
            <a:ext cx="2783396" cy="2783396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228012" y="4391675"/>
            <a:ext cx="3081986" cy="18567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OOP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9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https://softuni.bg/courses/javascript-oop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/>
              <a:t>JavaScript Best Practices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0866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The only exception to </a:t>
            </a:r>
            <a:r>
              <a:rPr lang="en-US" dirty="0" smtClean="0"/>
              <a:t>the rule is </a:t>
            </a:r>
            <a:r>
              <a:rPr lang="en-US" dirty="0"/>
              <a:t>function </a:t>
            </a:r>
            <a:r>
              <a:rPr lang="en-US" dirty="0" smtClean="0"/>
              <a:t>constructor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PascalCase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constructors</a:t>
            </a:r>
            <a:r>
              <a:rPr lang="en-US" dirty="0" smtClean="0"/>
              <a:t>!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They are meant to be called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has an incorrect 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JavaScript has no way to restrict a call to a function constructor without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All we have to do is prey the developer sees the visual difference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Naming: Function Constructors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214435" y="4907340"/>
            <a:ext cx="9756778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function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2400" noProof="1" smtClean="0">
                <a:solidFill>
                  <a:srgbClr val="FBEEDC"/>
                </a:solidFill>
              </a:rPr>
              <a:t>(name)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</a:t>
            </a:r>
            <a:r>
              <a:rPr lang="en-US" sz="2400" noProof="1" smtClean="0">
                <a:solidFill>
                  <a:srgbClr val="FBEEDC"/>
                </a:solidFill>
              </a:rPr>
              <a:t> this._name = name;</a:t>
            </a:r>
            <a:endParaRPr lang="en-US" sz="2400" noProof="1">
              <a:solidFill>
                <a:srgbClr val="FBEEDC"/>
              </a:solidFill>
            </a:endParaRPr>
          </a:p>
          <a:p>
            <a:r>
              <a:rPr lang="en-US" sz="2400" noProof="1" smtClean="0">
                <a:solidFill>
                  <a:srgbClr val="FBEEDC"/>
                </a:solidFill>
              </a:rPr>
              <a:t>}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pesho =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400" noProof="1" smtClean="0">
                <a:solidFill>
                  <a:srgbClr val="FBEEDC"/>
                </a:solidFill>
              </a:rPr>
              <a:t> Person();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942012" y="5029200"/>
            <a:ext cx="4038600" cy="1032708"/>
          </a:xfrm>
          <a:prstGeom prst="wedgeRoundRectCallout">
            <a:avLst>
              <a:gd name="adj1" fmla="val -66298"/>
              <a:gd name="adj2" fmla="val -379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When you see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PascalCase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function, call it with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!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6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r>
              <a:rPr lang="en-US" dirty="0" smtClean="0"/>
              <a:t>Variables in JS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529366"/>
            <a:ext cx="8938472" cy="719034"/>
          </a:xfrm>
        </p:spPr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95" y="2133600"/>
            <a:ext cx="9237306" cy="16764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806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 to declare variables</a:t>
            </a:r>
          </a:p>
          <a:p>
            <a:r>
              <a:rPr lang="en-US" dirty="0" smtClean="0"/>
              <a:t>Without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 the variable will become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</a:t>
            </a:r>
            <a:r>
              <a:rPr lang="en-US" dirty="0" smtClean="0"/>
              <a:t> variable</a:t>
            </a:r>
          </a:p>
          <a:p>
            <a:pPr lvl="1"/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polluting</a:t>
            </a:r>
            <a:r>
              <a:rPr lang="en-US" dirty="0" smtClean="0"/>
              <a:t> the global namespace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</a:t>
            </a:r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741612" y="5284997"/>
            <a:ext cx="593541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var</a:t>
            </a:r>
            <a:r>
              <a:rPr lang="en-US" sz="2600" noProof="1" smtClean="0">
                <a:solidFill>
                  <a:srgbClr val="FBEEDC"/>
                </a:solidFill>
              </a:rPr>
              <a:t> minka = new Student();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741612" y="3810000"/>
            <a:ext cx="593541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minka = new Student();</a:t>
            </a:r>
            <a:endParaRPr lang="en-US" sz="2600" noProof="1">
              <a:solidFill>
                <a:srgbClr val="FBEED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11" y="3776327"/>
            <a:ext cx="558313" cy="558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5261637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5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Declare all the variables in the beginning of the scope</a:t>
            </a:r>
          </a:p>
          <a:p>
            <a:pPr lvl="1"/>
            <a:r>
              <a:rPr lang="en-US" dirty="0" smtClean="0"/>
              <a:t>Even if they will not be used yet</a:t>
            </a:r>
          </a:p>
          <a:p>
            <a:pPr lvl="1"/>
            <a:r>
              <a:rPr lang="en-US" dirty="0" smtClean="0"/>
              <a:t>This prevents lots of error-prone code</a:t>
            </a:r>
          </a:p>
          <a:p>
            <a:r>
              <a:rPr lang="en-US" dirty="0" smtClean="0"/>
              <a:t>Use one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/>
              <a:t> declaration for multiple variables</a:t>
            </a:r>
          </a:p>
          <a:p>
            <a:pPr lvl="1"/>
            <a:r>
              <a:rPr lang="en-US" dirty="0" smtClean="0"/>
              <a:t>Declare each variable on a new line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Variables (2)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323012" y="4572000"/>
            <a:ext cx="407083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something(){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number,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word,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eventNumbers;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…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522412" y="4582409"/>
            <a:ext cx="407083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something(){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number;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word;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var eventNumbers;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…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50" y="5272748"/>
            <a:ext cx="558313" cy="5583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200" y="5282323"/>
            <a:ext cx="559412" cy="5391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8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Use </a:t>
            </a:r>
            <a:r>
              <a:rPr lang="en-GB" dirty="0" smtClean="0"/>
              <a:t>the literal syntax for objects and arrays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Use single quotes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en-GB" dirty="0" smtClean="0"/>
              <a:t> for strings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Variables - Objects, Arrays, Strings</a:t>
            </a:r>
            <a:endParaRPr lang="en-GB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88397" y="2057400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obj = new Object();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338010" y="2057400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obj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080209" y="3124200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arr = new Array();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6338010" y="3122289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arr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80209" y="4855779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Petya</a:t>
            </a:r>
            <a:r>
              <a:rPr lang="en-US" sz="21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6338010" y="4855779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Petya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088397" y="5867400"/>
            <a:ext cx="48686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Petya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100" noProof="1" smtClean="0">
                <a:solidFill>
                  <a:srgbClr val="FBEEDC"/>
                </a:solidFill>
              </a:rPr>
              <a:t> + lastName;</a:t>
            </a:r>
            <a:endParaRPr lang="en-US" sz="2100" noProof="1">
              <a:solidFill>
                <a:srgbClr val="FBEEDC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6338010" y="5867400"/>
            <a:ext cx="4800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noProof="1" smtClean="0">
                <a:solidFill>
                  <a:srgbClr val="FBEEDC"/>
                </a:solidFill>
              </a:rPr>
              <a:t>var name =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Petya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100" noProof="1" smtClean="0">
                <a:solidFill>
                  <a:srgbClr val="FBEEDC"/>
                </a:solidFill>
              </a:rPr>
              <a:t> + lastName;</a:t>
            </a:r>
            <a:endParaRPr lang="en-US" sz="2100" noProof="1">
              <a:solidFill>
                <a:srgbClr val="FBEEDC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1978298"/>
            <a:ext cx="558313" cy="558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1" y="3043187"/>
            <a:ext cx="558313" cy="558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1959592"/>
            <a:ext cx="559412" cy="539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3024687"/>
            <a:ext cx="559412" cy="5391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4" y="4776677"/>
            <a:ext cx="558313" cy="5583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5788298"/>
            <a:ext cx="558313" cy="5583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4757971"/>
            <a:ext cx="559412" cy="5391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10" y="5769592"/>
            <a:ext cx="559412" cy="5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2276</Words>
  <Application>Microsoft Office PowerPoint</Application>
  <PresentationFormat>Custom</PresentationFormat>
  <Paragraphs>438</Paragraphs>
  <Slides>47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SoftUni 16x9</vt:lpstr>
      <vt:lpstr>JavaScript Best Practices</vt:lpstr>
      <vt:lpstr>Table of Contents</vt:lpstr>
      <vt:lpstr>Naming Conventions in JavaScript</vt:lpstr>
      <vt:lpstr>Naming Conventions</vt:lpstr>
      <vt:lpstr>Naming: Function Constructors</vt:lpstr>
      <vt:lpstr>Variables in JS </vt:lpstr>
      <vt:lpstr>Declaring Variables</vt:lpstr>
      <vt:lpstr>Declaring Variables (2)</vt:lpstr>
      <vt:lpstr>Variables - Objects, Arrays, Strings</vt:lpstr>
      <vt:lpstr>Variables</vt:lpstr>
      <vt:lpstr>JavaScript Hoisting</vt:lpstr>
      <vt:lpstr>JavaScript Hoisting</vt:lpstr>
      <vt:lpstr>JavaScript Hoisting (2)</vt:lpstr>
      <vt:lpstr>Scoping</vt:lpstr>
      <vt:lpstr>Scoping in JS</vt:lpstr>
      <vt:lpstr>No Block Scope in JS</vt:lpstr>
      <vt:lpstr>Fake "Block" Scope</vt:lpstr>
      <vt:lpstr>Function Scope</vt:lpstr>
      <vt:lpstr>Function Scope</vt:lpstr>
      <vt:lpstr>Conditional Expressions &amp; Equality</vt:lpstr>
      <vt:lpstr>Conditional Expressions &amp; Equality</vt:lpstr>
      <vt:lpstr>Duplicated Object Identifiers</vt:lpstr>
      <vt:lpstr>Duplicated Object Identifiers</vt:lpstr>
      <vt:lpstr>Duplicated Object Identifiers</vt:lpstr>
      <vt:lpstr>The this Object</vt:lpstr>
      <vt:lpstr>The "this" Object</vt:lpstr>
      <vt:lpstr>"this" in Global Scope</vt:lpstr>
      <vt:lpstr>"this" in Function Scope</vt:lpstr>
      <vt:lpstr>"this" in Object Scope</vt:lpstr>
      <vt:lpstr>"this" in Event Handlers</vt:lpstr>
      <vt:lpstr>Strict Mode</vt:lpstr>
      <vt:lpstr>Strict Mode in JS</vt:lpstr>
      <vt:lpstr>Strict Mode Usage</vt:lpstr>
      <vt:lpstr>Strict Mode Properties</vt:lpstr>
      <vt:lpstr>Strict Mode</vt:lpstr>
      <vt:lpstr>JavaScript Execution Order</vt:lpstr>
      <vt:lpstr>How and When JavaScript Executes?</vt:lpstr>
      <vt:lpstr>JavaScript Execution – Best Practices</vt:lpstr>
      <vt:lpstr>JavaScript Loading in the HTML File</vt:lpstr>
      <vt:lpstr>JavaScript Loading in the HTML File</vt:lpstr>
      <vt:lpstr>JavaScript Load in the HTML File (2)</vt:lpstr>
      <vt:lpstr>Think More Functionally in JavaScript</vt:lpstr>
      <vt:lpstr>Think Functional in JavaScript</vt:lpstr>
      <vt:lpstr>Summary</vt:lpstr>
      <vt:lpstr>JavaScript Best Practices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Best Practices</dc:title>
  <dc:subject>Software Development Course</dc:subject>
  <dc:creator/>
  <cp:keywords>JavaScript, JS, OOP, programming, SoftUni, Software University, programming, software development, software engineering, course, object-oriented programming, good practices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2014-11-05T18:37:55Z</dcterms:modified>
  <cp:category>JavaScript, JS, OOP, module, patterns, programming, best practices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